
<file path=[Content_Types].xml><?xml version="1.0" encoding="utf-8"?>
<Types xmlns="http://schemas.openxmlformats.org/package/2006/content-types"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1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21599525" cy="30240288"/>
  <p:notesSz cx="6858000" cy="9144000"/>
  <p:embeddedFontLst>
    <p:embeddedFont>
      <p:font typeface="맑은 고딕" pitchFamily="50" charset="-127"/>
      <p:regular r:id="rId5"/>
      <p:bold r:id="rId6"/>
    </p:embeddedFont>
    <p:embeddedFont>
      <p:font typeface="Calibri" pitchFamily="34" charset="0"/>
      <p:regular r:id="rId7"/>
      <p:bold r:id="rId8"/>
      <p:italic r:id="rId9"/>
      <p:boldItalic r:id="rId10"/>
    </p:embeddedFont>
    <p:embeddedFont>
      <p:font typeface="Calibri Light" pitchFamily="34" charset="0"/>
      <p:regular r:id="rId11"/>
      <p:italic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19"/>
    <p:restoredTop sz="90595" autoAdjust="0"/>
  </p:normalViewPr>
  <p:slideViewPr>
    <p:cSldViewPr snapToGrid="0">
      <p:cViewPr>
        <p:scale>
          <a:sx n="33" d="100"/>
          <a:sy n="33" d="100"/>
        </p:scale>
        <p:origin x="-330" y="414"/>
      </p:cViewPr>
      <p:guideLst>
        <p:guide orient="horz" pos="9524"/>
        <p:guide pos="6803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36868100" cy="3686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commentAuthors" Target="commentAuthor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80870BE7-57DD-4E46-BBF3-FB5E65DACE6A}" type="datetime1">
              <a:rPr lang="ko-KR" altLang="en-US"/>
              <a:pPr lvl="0">
                <a:defRPr lang="ko-KR" altLang="en-US"/>
              </a:pPr>
              <a:t>2021-06-06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57779747-0005-49E2-9E9F-906870918BEE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A625400-64F7-4AF7-8BBC-C769E28FA35F}" type="datetime1">
              <a:rPr lang="ko-KR" altLang="en-US"/>
              <a:pPr lvl="0">
                <a:defRPr lang="ko-KR" altLang="en-US"/>
              </a:pPr>
              <a:t>2021-06-06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2327275" y="1143000"/>
            <a:ext cx="2203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 편집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4A65D688-FAA0-4934-9D6C-CA2389A967A6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=""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=""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=""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=""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=""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=""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=""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=""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=""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=""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=""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=""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=""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=""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=""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=""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=""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=""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=""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=""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=""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=""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=""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=""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=""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=""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=""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=""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=""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=""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=""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=""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=""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=""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=""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=""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=""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=""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=""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=""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=""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=""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=""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=""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=""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=""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=""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=""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=""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=""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=""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=""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=""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=""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=""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=""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=""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=""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=""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=""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=""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=""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=""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=""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=""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=""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=""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=""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=""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=""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=""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=""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=""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=""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=""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=""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=""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=""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=""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=""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=""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=""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=""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=""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=""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=""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=""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=""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=""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=""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=""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=""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=""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=""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=""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=""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=""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=""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=""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=""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=""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=""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=""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=""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=""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=""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=""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10676" y="-6114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=""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=""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=""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=""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=""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=""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=""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=""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=""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=""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=""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2637222" cy="2122200"/>
                <a:chOff x="-6879657" y="8606760"/>
                <a:chExt cx="12637222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=""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667675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빅데이터캡스톤디자인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=""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=""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=""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=""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=""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=""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=""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=""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=""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=""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=""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=""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=""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=""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=""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=""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=""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=""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=""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=""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=""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=""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=""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=""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=""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=""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=""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=""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=""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=""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=""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=""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=""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=""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=""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=""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=""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=""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=""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=""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=""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=""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=""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=""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=""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=""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=""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=""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=""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=""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=""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=""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=""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=""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=""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=""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=""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=""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=""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=""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=""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스마트</a:t>
                  </a:r>
                  <a:r>
                    <a:rPr lang="en-US" altLang="ko-KR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IoT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=""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=""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=""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=""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=""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=""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=""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=""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=""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=""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=""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=""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=""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=""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=""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=""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=""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=""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=""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=""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=""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=""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=""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=""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=""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=""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=""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=""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=""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=""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=""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=""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=""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=""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=""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=""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=""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=""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=""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=""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=""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=""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=""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=""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=""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=""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=""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=""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=""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=""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=""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=""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=""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=""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=""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=""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=""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=""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=""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=""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=""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=""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=""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=""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=""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=""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2637221" cy="2122200"/>
                <a:chOff x="-6879656" y="8606760"/>
                <a:chExt cx="12637221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=""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콘텐츠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IT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endParaRPr lang="en-US" altLang="ko-KR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=""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=""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314153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2021-06-06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그룹 70"/>
          <p:cNvGrpSpPr/>
          <p:nvPr/>
        </p:nvGrpSpPr>
        <p:grpSpPr>
          <a:xfrm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72" name="그룹 71"/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74" name="직사각형 73"/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defRPr lang="ko-KR" altLang="en-US"/>
                </a:pPr>
                <a:r>
                  <a:rPr lang="ko-KR" altLang="en-US" sz="3200">
                    <a:latin typeface="KoPubWorld돋움체 Bold"/>
                    <a:ea typeface="KoPubWorld돋움체 Bold"/>
                    <a:cs typeface="KoPubWorld돋움체 Bold"/>
                  </a:rPr>
                  <a:t>과제목적</a:t>
                </a:r>
              </a:p>
            </p:txBody>
          </p:sp>
          <p:sp>
            <p:nvSpPr>
              <p:cNvPr id="75" name="직각 삼각형 74"/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defRPr lang="ko-KR" altLang="en-US"/>
                </a:pPr>
                <a:endParaRPr lang="ko-KR" altLang="en-US"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</p:grpSp>
        <p:sp>
          <p:nvSpPr>
            <p:cNvPr id="73" name="직사각형 72"/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 sz="3200"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grpSp>
        <p:nvGrpSpPr>
          <p:cNvPr id="76" name="그룹 75"/>
          <p:cNvGrpSpPr/>
          <p:nvPr/>
        </p:nvGrpSpPr>
        <p:grpSpPr>
          <a:xfrm>
            <a:off x="1346479" y="13927106"/>
            <a:ext cx="3153426" cy="750446"/>
            <a:chOff x="2500298" y="285728"/>
            <a:chExt cx="1714512" cy="571504"/>
          </a:xfrm>
          <a:solidFill>
            <a:srgbClr val="ED7D31"/>
          </a:solidFill>
        </p:grpSpPr>
        <p:sp>
          <p:nvSpPr>
            <p:cNvPr id="77" name="직사각형 76"/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r>
                <a:rPr lang="ko-KR" altLang="en-US" sz="3200">
                  <a:latin typeface="KoPubWorld돋움체 Bold"/>
                  <a:ea typeface="KoPubWorld돋움체 Bold"/>
                  <a:cs typeface="KoPubWorld돋움체 Bold"/>
                </a:rPr>
                <a:t>과제내용</a:t>
              </a:r>
            </a:p>
          </p:txBody>
        </p:sp>
        <p:sp>
          <p:nvSpPr>
            <p:cNvPr id="78" name="직각 삼각형 77"/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sp>
        <p:nvSpPr>
          <p:cNvPr id="79" name="직사각형 78"/>
          <p:cNvSpPr/>
          <p:nvPr/>
        </p:nvSpPr>
        <p:spPr>
          <a:xfrm>
            <a:off x="1177750" y="13927106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 lang="ko-KR" altLang="en-US"/>
            </a:pPr>
            <a:endParaRPr lang="ko-KR" altLang="en-US" sz="3200">
              <a:latin typeface="KoPubWorld돋움체 Bold"/>
              <a:ea typeface="KoPubWorld돋움체 Bold"/>
              <a:cs typeface="KoPubWorld돋움체 Bold"/>
            </a:endParaRPr>
          </a:p>
        </p:txBody>
      </p:sp>
      <p:grpSp>
        <p:nvGrpSpPr>
          <p:cNvPr id="83" name="그룹 82"/>
          <p:cNvGrpSpPr/>
          <p:nvPr/>
        </p:nvGrpSpPr>
        <p:grpSpPr>
          <a:xfrm>
            <a:off x="1177750" y="23461188"/>
            <a:ext cx="5041211" cy="750446"/>
            <a:chOff x="1224642" y="23461188"/>
            <a:chExt cx="5041211" cy="750446"/>
          </a:xfrm>
        </p:grpSpPr>
        <p:sp>
          <p:nvSpPr>
            <p:cNvPr id="84" name="직사각형 43"/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r>
                <a:rPr lang="ko-KR" altLang="en-US" sz="3200">
                  <a:latin typeface="KoPubWorld돋움체 Bold"/>
                  <a:ea typeface="KoPubWorld돋움체 Bold"/>
                  <a:cs typeface="KoPubWorld돋움체 Bold"/>
                </a:rPr>
                <a:t>활용방안 및 기대효과</a:t>
              </a:r>
            </a:p>
          </p:txBody>
        </p:sp>
        <p:sp>
          <p:nvSpPr>
            <p:cNvPr id="85" name="직사각형 84"/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lang="ko-KR" altLang="en-US"/>
              </a:pPr>
              <a:endParaRPr lang="ko-KR" altLang="en-US" sz="3200"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783771" y="2210919"/>
            <a:ext cx="14821989" cy="1178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7200" b="1" dirty="0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rPr>
              <a:t>반려동물 </a:t>
            </a:r>
            <a:r>
              <a:rPr lang="ko-KR" altLang="en-US" sz="7200" b="1" dirty="0" err="1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rPr>
              <a:t>케어</a:t>
            </a:r>
            <a:r>
              <a:rPr lang="ko-KR" altLang="en-US" sz="7200" b="1" dirty="0">
                <a:solidFill>
                  <a:schemeClr val="bg1"/>
                </a:solidFill>
                <a:latin typeface="KoPubWorld돋움체 Bold"/>
                <a:ea typeface="KoPubWorld돋움체 Bold"/>
                <a:cs typeface="KoPubWorld돋움체 Bold"/>
              </a:rPr>
              <a:t> 시스템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3278112" y="5027495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 lang="ko-KR" altLang="en-US"/>
            </a:pPr>
            <a:endParaRPr lang="ko-KR" altLang="en-US" sz="3200" b="0">
              <a:solidFill>
                <a:schemeClr val="tx1">
                  <a:lumMod val="85000"/>
                  <a:lumOff val="15000"/>
                </a:scheme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2410913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 lang="ko-KR" altLang="en-US"/>
            </a:pPr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ACM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875180" y="5832426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 lang="ko-KR" altLang="en-US"/>
            </a:pP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고영웅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12410913" y="5832879"/>
            <a:ext cx="7473658" cy="765490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 lang="ko-KR" altLang="en-US"/>
            </a:pP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유병학 양성웅 이재성 </a:t>
            </a:r>
            <a:r>
              <a:rPr lang="ko-KR" alt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지현한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38127" y="8229447"/>
            <a:ext cx="19097706" cy="5588153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lvl="0">
              <a:defRPr lang="ko-KR" altLang="en-US"/>
            </a:pPr>
            <a:r>
              <a:rPr lang="ko-KR" altLang="en-US" sz="3000" dirty="0">
                <a:latin typeface="+mn-ea"/>
              </a:rPr>
              <a:t> 최근 반려동물을 키우는 사람들은 점점 증가하고 있고</a:t>
            </a:r>
            <a:r>
              <a:rPr lang="en-US" altLang="ko-KR" sz="3000" dirty="0">
                <a:latin typeface="+mn-ea"/>
              </a:rPr>
              <a:t>, </a:t>
            </a:r>
            <a:r>
              <a:rPr lang="ko-KR" altLang="en-US" sz="3000" dirty="0">
                <a:latin typeface="+mn-ea"/>
              </a:rPr>
              <a:t>코로나 사태로 인해 더욱 증가하였습니다</a:t>
            </a:r>
            <a:r>
              <a:rPr lang="en-US" altLang="ko-KR" sz="3000" dirty="0">
                <a:latin typeface="+mn-ea"/>
              </a:rPr>
              <a:t>. IT </a:t>
            </a:r>
            <a:r>
              <a:rPr lang="ko-KR" altLang="en-US" sz="3000" dirty="0">
                <a:latin typeface="+mn-ea"/>
              </a:rPr>
              <a:t>기술이 발전함에 따라서 반려동물을 </a:t>
            </a:r>
            <a:r>
              <a:rPr lang="ko-KR" altLang="en-US" sz="3000" dirty="0" err="1">
                <a:latin typeface="+mn-ea"/>
              </a:rPr>
              <a:t>케어할</a:t>
            </a:r>
            <a:r>
              <a:rPr lang="ko-KR" altLang="en-US" sz="3000" dirty="0">
                <a:latin typeface="+mn-ea"/>
              </a:rPr>
              <a:t> 수 있는 서비스가 제시되고 있으며 </a:t>
            </a:r>
            <a:r>
              <a:rPr lang="en-US" altLang="ko-KR" sz="3000" dirty="0" err="1">
                <a:latin typeface="+mn-ea"/>
              </a:rPr>
              <a:t>IoT</a:t>
            </a:r>
            <a:r>
              <a:rPr lang="ko-KR" altLang="en-US" sz="3000" dirty="0">
                <a:latin typeface="+mn-ea"/>
              </a:rPr>
              <a:t>을 기반한 지능적인 기능이 최근 널리 사용되고 있습니다</a:t>
            </a:r>
            <a:r>
              <a:rPr lang="en-US" altLang="ko-KR" sz="3000" dirty="0">
                <a:latin typeface="+mn-ea"/>
              </a:rPr>
              <a:t>. </a:t>
            </a:r>
            <a:r>
              <a:rPr lang="ko-KR" altLang="en-US" sz="3000" dirty="0">
                <a:latin typeface="+mn-ea"/>
              </a:rPr>
              <a:t>본 프로젝트는 </a:t>
            </a:r>
            <a:r>
              <a:rPr lang="en-US" altLang="ko-KR" sz="3000" dirty="0" err="1">
                <a:latin typeface="+mn-ea"/>
              </a:rPr>
              <a:t>IoT</a:t>
            </a:r>
            <a:r>
              <a:rPr lang="en-US" altLang="ko-KR" sz="3000" dirty="0">
                <a:latin typeface="+mn-ea"/>
              </a:rPr>
              <a:t> </a:t>
            </a:r>
            <a:r>
              <a:rPr lang="ko-KR" altLang="en-US" sz="3000" dirty="0">
                <a:latin typeface="+mn-ea"/>
              </a:rPr>
              <a:t>기술을 활용하여 반려동물들을 </a:t>
            </a:r>
            <a:r>
              <a:rPr lang="ko-KR" altLang="en-US" sz="3000" dirty="0" err="1">
                <a:latin typeface="+mn-ea"/>
              </a:rPr>
              <a:t>케어할</a:t>
            </a:r>
            <a:r>
              <a:rPr lang="ko-KR" altLang="en-US" sz="3000" dirty="0">
                <a:latin typeface="+mn-ea"/>
              </a:rPr>
              <a:t> 수 있는 시스템을 구성했습니다</a:t>
            </a:r>
            <a:r>
              <a:rPr lang="en-US" altLang="ko-KR" sz="3000" dirty="0">
                <a:latin typeface="+mn-ea"/>
              </a:rPr>
              <a:t>. </a:t>
            </a:r>
          </a:p>
          <a:p>
            <a:pPr lvl="0">
              <a:defRPr lang="ko-KR" altLang="en-US"/>
            </a:pP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오늘날의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애완동물은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주로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도심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속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사람들의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주거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공간에서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함께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생활하고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있는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동물로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사람의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도움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없이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스스로를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돌보기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어려운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상황에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있</a:t>
            </a:r>
            <a:r>
              <a:rPr lang="ko-KR" altLang="en-US" sz="3000" b="0" i="0" u="none" kern="0" spc="0" baseline="0" dirty="0">
                <a:solidFill>
                  <a:srgbClr val="000000"/>
                </a:solidFill>
                <a:latin typeface="+mn-ea"/>
              </a:rPr>
              <a:t>습니다.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많은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사람들이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여러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가지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이유로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일정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기간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귀가하지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못하는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상황이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발생할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경우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애완동물을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대신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맡아줄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사람을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찾게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되는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일이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비일비재합니다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어떠한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일로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인해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반려동물을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돌볼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수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없는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경우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지인에게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맡기거나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‘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애견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호텔’에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맡기는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등,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모니터링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스트레스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관리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신뢰하고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맡길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공간에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대한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Needs가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높아졌습니다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그렇기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때문에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반려동물의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외로움을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달래줄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수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있는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서비스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실시간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모니터링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및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소통을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가능하게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하는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서비스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3000" b="0" i="0" u="none" kern="0" spc="0" baseline="0" dirty="0">
                <a:solidFill>
                  <a:srgbClr val="000000"/>
                </a:solidFill>
                <a:latin typeface="+mn-ea"/>
              </a:rPr>
              <a:t>자동으로 물과 사료를 공급해주는 서비스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등이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절실히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필요하다고</a:t>
            </a:r>
            <a:r>
              <a:rPr lang="en-US" altLang="ko-KR" sz="3000" b="0" i="0" u="none" kern="0" spc="0" baseline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3000" b="0" i="0" u="none" kern="0" spc="0" baseline="0" dirty="0" err="1">
                <a:solidFill>
                  <a:srgbClr val="000000"/>
                </a:solidFill>
                <a:latin typeface="+mn-ea"/>
              </a:rPr>
              <a:t>생각</a:t>
            </a:r>
            <a:r>
              <a:rPr lang="ko-KR" altLang="en-US" sz="3000" dirty="0">
                <a:latin typeface="+mn-ea"/>
              </a:rPr>
              <a:t>했습니다. 반려동물을 키우는 주인이 편리하게 관리해주는 것이 본 시스템의 목적입니다.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138127" y="24200204"/>
            <a:ext cx="19097706" cy="4913111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marL="0" indent="0" latinLnBrk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 lang="ko-KR" altLang="en-US"/>
            </a:pPr>
            <a:r>
              <a:rPr lang="ko-KR" altLang="ko-KR" sz="3000" b="0" i="0" u="none" kern="0" spc="0" baseline="0" dirty="0">
                <a:latin typeface="맑은 고딕"/>
              </a:rPr>
              <a:t> 1인 가구 증가로 인해 많은 반려동물이 혼자 남아있게 되는 경우가 많습니다. 이때 자동으로 사료와 물을 제공함으로써 반려동물의 올바른 식습관으로 건강을 챙길 수 있고, 추울 때 자동으로 열선을 작동 시켜 반려동물에 대한 걱정을 덜 수 있습니다. 또한, 반려동물이 현재 무엇을 하고 있는지 궁금하다면 개인 </a:t>
            </a:r>
            <a:r>
              <a:rPr lang="ko-KR" altLang="ko-KR" sz="3000" b="0" i="0" u="none" kern="0" spc="0" baseline="0" dirty="0" err="1">
                <a:latin typeface="맑은 고딕"/>
              </a:rPr>
              <a:t>스마트폰을</a:t>
            </a:r>
            <a:r>
              <a:rPr lang="ko-KR" altLang="ko-KR" sz="3000" b="0" i="0" u="none" kern="0" spc="0" baseline="0" dirty="0">
                <a:latin typeface="맑은 고딕"/>
              </a:rPr>
              <a:t> 통해 반려동물 집 내부를 실시간으로 확인할 수 있습니다. 위와 같은 기능들을 통해 반려동물의 상태를 항시 확인하고 </a:t>
            </a:r>
            <a:r>
              <a:rPr lang="ko-KR" altLang="ko-KR" sz="3000" b="0" i="0" u="none" kern="0" spc="0" baseline="0" dirty="0" err="1">
                <a:latin typeface="맑은 고딕"/>
              </a:rPr>
              <a:t>케어할</a:t>
            </a:r>
            <a:r>
              <a:rPr lang="ko-KR" altLang="ko-KR" sz="3000" b="0" i="0" u="none" kern="0" spc="0" baseline="0" dirty="0">
                <a:latin typeface="맑은 고딕"/>
              </a:rPr>
              <a:t> 수 있는 서비스를 제공하므로 </a:t>
            </a:r>
            <a:r>
              <a:rPr lang="ko-KR" altLang="ko-KR" sz="3000" b="0" i="0" u="none" kern="0" spc="0" baseline="0" dirty="0" err="1">
                <a:latin typeface="맑은 고딕"/>
              </a:rPr>
              <a:t>반려인은</a:t>
            </a:r>
            <a:r>
              <a:rPr lang="ko-KR" altLang="ko-KR" sz="3000" b="0" i="0" u="none" kern="0" spc="0" baseline="0" dirty="0">
                <a:latin typeface="맑은 고딕"/>
              </a:rPr>
              <a:t> 집 밖에서도 혼자 남겨진 동물들을 걱정하지 않아도 됩니다. 본 시스템은 하우스 형태로 제공되기 때문에 집 내부에 있는 반려동물뿐 아니라 야생동물까지도 </a:t>
            </a:r>
            <a:r>
              <a:rPr lang="ko-KR" altLang="ko-KR" sz="3000" b="0" i="0" u="none" kern="0" spc="0" baseline="0" dirty="0" err="1">
                <a:latin typeface="맑은 고딕"/>
              </a:rPr>
              <a:t>케어할</a:t>
            </a:r>
            <a:r>
              <a:rPr lang="ko-KR" altLang="ko-KR" sz="3000" b="0" i="0" u="none" kern="0" spc="0" baseline="0" dirty="0">
                <a:latin typeface="맑은 고딕"/>
              </a:rPr>
              <a:t> 수 있다는 장점이 있습니다. 추후에 태양광을 사용하여 자동으로 전력을 공급할 수 있다면 야생동물들의 건강 상태에 큰 도움을 줄 수 있을 것으로 기대됩니다.</a:t>
            </a:r>
          </a:p>
        </p:txBody>
      </p:sp>
      <p:pic>
        <p:nvPicPr>
          <p:cNvPr id="1035" name="_x259708672"/>
          <p:cNvPicPr>
            <a:picLocks noChangeAspect="1" noChangeArrowheads="1"/>
          </p:cNvPicPr>
          <p:nvPr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11277600" y="15684794"/>
            <a:ext cx="8656320" cy="3240106"/>
          </a:xfrm>
          <a:prstGeom prst="rect">
            <a:avLst/>
          </a:prstGeom>
          <a:noFill/>
        </p:spPr>
      </p:pic>
      <p:pic>
        <p:nvPicPr>
          <p:cNvPr id="1039" name="_x614951904"/>
          <p:cNvPicPr>
            <a:picLocks noChangeAspect="1" noChangeArrowheads="1"/>
          </p:cNvPicPr>
          <p:nvPr/>
        </p:nvPicPr>
        <p:blipFill rotWithShape="1">
          <a:blip r:embed="rId3" cstate="print"/>
          <a:srcRect/>
          <a:stretch>
            <a:fillRect/>
          </a:stretch>
        </p:blipFill>
        <p:spPr>
          <a:xfrm>
            <a:off x="11048182" y="19521920"/>
            <a:ext cx="4847758" cy="2872518"/>
          </a:xfrm>
          <a:prstGeom prst="rect">
            <a:avLst/>
          </a:prstGeom>
          <a:noFill/>
        </p:spPr>
      </p:pic>
      <p:pic>
        <p:nvPicPr>
          <p:cNvPr id="1043" name="_x614964936"/>
          <p:cNvPicPr>
            <a:picLocks noChangeAspect="1" noChangeArrowheads="1"/>
          </p:cNvPicPr>
          <p:nvPr/>
        </p:nvPicPr>
        <p:blipFill rotWithShape="1">
          <a:blip r:embed="rId4" cstate="print"/>
          <a:srcRect/>
          <a:stretch>
            <a:fillRect/>
          </a:stretch>
        </p:blipFill>
        <p:spPr>
          <a:xfrm>
            <a:off x="15998988" y="19575146"/>
            <a:ext cx="3978320" cy="2941896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12947810" y="14953388"/>
            <a:ext cx="1420205" cy="560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150" b="1"/>
              <a:t>기본틀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6065831" y="15008105"/>
            <a:ext cx="3868088" cy="563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150" b="1"/>
              <a:t>사료와 물 자동 공급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1472868" y="22658048"/>
            <a:ext cx="3998385" cy="561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150" b="1"/>
              <a:t>실시간 모니터링 기능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7087850" y="22724904"/>
            <a:ext cx="2300750" cy="561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150" b="1"/>
              <a:t>난방 기능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183" y="14787058"/>
            <a:ext cx="9357197" cy="488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3150" b="1" dirty="0">
                <a:latin typeface="+mn-ea"/>
              </a:rPr>
              <a:t>1.</a:t>
            </a:r>
            <a:r>
              <a:rPr lang="ko-KR" altLang="en-US" sz="3150" b="1" dirty="0">
                <a:latin typeface="+mn-ea"/>
              </a:rPr>
              <a:t> 사료와 물 자동 공급</a:t>
            </a:r>
          </a:p>
          <a:p>
            <a:pPr lvl="0">
              <a:defRPr lang="ko-KR" altLang="en-US"/>
            </a:pPr>
            <a:r>
              <a:rPr lang="en-US" altLang="ko-KR" sz="3150" dirty="0">
                <a:latin typeface="+mn-ea"/>
              </a:rPr>
              <a:t>	</a:t>
            </a:r>
            <a:r>
              <a:rPr lang="ko-KR" altLang="en-US" sz="3150" dirty="0" err="1">
                <a:latin typeface="+mn-ea"/>
              </a:rPr>
              <a:t>라즈베리파이에</a:t>
            </a:r>
            <a:r>
              <a:rPr lang="ko-KR" altLang="en-US" sz="3150" dirty="0">
                <a:latin typeface="+mn-ea"/>
              </a:rPr>
              <a:t> 설정된 시각에 따라 </a:t>
            </a:r>
            <a:r>
              <a:rPr lang="ko-KR" altLang="en-US" sz="3150" dirty="0" err="1">
                <a:latin typeface="+mn-ea"/>
              </a:rPr>
              <a:t>서보모터와</a:t>
            </a:r>
            <a:r>
              <a:rPr lang="ko-KR" altLang="en-US" sz="3150" dirty="0">
                <a:latin typeface="+mn-ea"/>
              </a:rPr>
              <a:t> </a:t>
            </a:r>
            <a:r>
              <a:rPr lang="en-US" altLang="ko-KR" sz="3150" dirty="0">
                <a:latin typeface="+mn-ea"/>
              </a:rPr>
              <a:t>	</a:t>
            </a:r>
            <a:r>
              <a:rPr lang="ko-KR" altLang="en-US" sz="3150" dirty="0">
                <a:latin typeface="+mn-ea"/>
              </a:rPr>
              <a:t>워터펌프의 동작으로 사료와 물을 공급합니다</a:t>
            </a:r>
            <a:r>
              <a:rPr lang="en-US" altLang="ko-KR" sz="3150" dirty="0">
                <a:latin typeface="+mn-ea"/>
              </a:rPr>
              <a:t>.</a:t>
            </a:r>
          </a:p>
          <a:p>
            <a:pPr lvl="0">
              <a:defRPr lang="ko-KR" altLang="en-US"/>
            </a:pPr>
            <a:r>
              <a:rPr lang="en-US" altLang="ko-KR" sz="3150" b="1" dirty="0">
                <a:latin typeface="+mn-ea"/>
              </a:rPr>
              <a:t>2. </a:t>
            </a:r>
            <a:r>
              <a:rPr lang="ko-KR" altLang="en-US" sz="3150" b="1" dirty="0">
                <a:latin typeface="+mn-ea"/>
              </a:rPr>
              <a:t>실시간 모니터링 기능</a:t>
            </a:r>
          </a:p>
          <a:p>
            <a:pPr lvl="0">
              <a:defRPr lang="ko-KR" altLang="en-US"/>
            </a:pPr>
            <a:r>
              <a:rPr lang="en-US" altLang="ko-KR" sz="3150" dirty="0">
                <a:latin typeface="+mn-ea"/>
              </a:rPr>
              <a:t>	</a:t>
            </a:r>
            <a:r>
              <a:rPr lang="ko-KR" altLang="en-US" sz="3150" dirty="0">
                <a:latin typeface="+mn-ea"/>
              </a:rPr>
              <a:t>카메라 모듈의 영상을 모션과 아파치</a:t>
            </a:r>
            <a:r>
              <a:rPr lang="en-US" altLang="ko-KR" sz="3150" dirty="0">
                <a:latin typeface="+mn-ea"/>
              </a:rPr>
              <a:t>2</a:t>
            </a:r>
            <a:r>
              <a:rPr lang="ko-KR" altLang="en-US" sz="3150" dirty="0">
                <a:latin typeface="+mn-ea"/>
              </a:rPr>
              <a:t>를 사용해 </a:t>
            </a:r>
            <a:r>
              <a:rPr lang="en-US" altLang="ko-KR" sz="3150" dirty="0">
                <a:latin typeface="+mn-ea"/>
              </a:rPr>
              <a:t>	</a:t>
            </a:r>
            <a:r>
              <a:rPr lang="ko-KR" altLang="en-US" sz="3150" dirty="0">
                <a:latin typeface="+mn-ea"/>
              </a:rPr>
              <a:t>	웹</a:t>
            </a:r>
            <a:r>
              <a:rPr lang="en-US" altLang="ko-KR" sz="3150" dirty="0">
                <a:latin typeface="+mn-ea"/>
              </a:rPr>
              <a:t>	</a:t>
            </a:r>
            <a:r>
              <a:rPr lang="ko-KR" altLang="en-US" sz="3150" dirty="0">
                <a:latin typeface="+mn-ea"/>
              </a:rPr>
              <a:t>페이지와 애플리케이션에 집의 내부를 실시간 </a:t>
            </a:r>
            <a:r>
              <a:rPr lang="en-US" altLang="ko-KR" sz="3150" dirty="0">
                <a:latin typeface="+mn-ea"/>
              </a:rPr>
              <a:t>	</a:t>
            </a:r>
            <a:r>
              <a:rPr lang="ko-KR" altLang="en-US" sz="3150" dirty="0" err="1">
                <a:latin typeface="+mn-ea"/>
              </a:rPr>
              <a:t>스트리밍합니다</a:t>
            </a:r>
            <a:r>
              <a:rPr lang="en-US" altLang="ko-KR" sz="3150" dirty="0">
                <a:latin typeface="+mn-ea"/>
              </a:rPr>
              <a:t>.</a:t>
            </a:r>
          </a:p>
          <a:p>
            <a:pPr lvl="0">
              <a:defRPr lang="ko-KR" altLang="en-US"/>
            </a:pPr>
            <a:r>
              <a:rPr lang="en-US" altLang="ko-KR" sz="3150" b="1" dirty="0">
                <a:latin typeface="+mn-ea"/>
              </a:rPr>
              <a:t>3. </a:t>
            </a:r>
            <a:r>
              <a:rPr lang="ko-KR" altLang="en-US" sz="3150" b="1" dirty="0">
                <a:latin typeface="+mn-ea"/>
              </a:rPr>
              <a:t>난방 기능</a:t>
            </a:r>
          </a:p>
          <a:p>
            <a:pPr lvl="0">
              <a:defRPr lang="ko-KR" altLang="en-US"/>
            </a:pPr>
            <a:r>
              <a:rPr lang="ko-KR" altLang="en-US" sz="3150" b="1" dirty="0">
                <a:latin typeface="+mn-ea"/>
              </a:rPr>
              <a:t>	</a:t>
            </a:r>
            <a:r>
              <a:rPr lang="ko-KR" altLang="en-US" sz="3150" dirty="0">
                <a:latin typeface="+mn-ea"/>
              </a:rPr>
              <a:t>온도센서를 통해 설정한 값 이하의 온도가 				출력되면 </a:t>
            </a:r>
            <a:r>
              <a:rPr lang="ko-KR" altLang="en-US" sz="3150" dirty="0" err="1">
                <a:latin typeface="+mn-ea"/>
              </a:rPr>
              <a:t>온열매트의</a:t>
            </a:r>
            <a:r>
              <a:rPr lang="ko-KR" altLang="en-US" sz="3150" dirty="0">
                <a:latin typeface="+mn-ea"/>
              </a:rPr>
              <a:t> 열선이 켜집니다</a:t>
            </a:r>
            <a:r>
              <a:rPr lang="en-US" altLang="ko-KR" sz="3150" dirty="0">
                <a:latin typeface="+mn-ea"/>
              </a:rPr>
              <a:t>.</a:t>
            </a: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5" cstate="print">
            <a:lum/>
          </a:blip>
          <a:stretch>
            <a:fillRect/>
          </a:stretch>
        </p:blipFill>
        <p:spPr>
          <a:xfrm rot="21600000">
            <a:off x="1262114" y="19762962"/>
            <a:ext cx="4526166" cy="339487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</a:ln>
          <a:effectLst>
            <a:outerShdw blurRad="76200" dist="76199" dir="2700000" algn="br">
              <a:srgbClr val="000000">
                <a:alpha val="50000"/>
              </a:srgb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6" cstate="print"/>
          <a:stretch>
            <a:fillRect/>
          </a:stretch>
        </p:blipFill>
        <p:spPr>
          <a:xfrm>
            <a:off x="5962060" y="19905240"/>
            <a:ext cx="5049212" cy="2941896"/>
          </a:xfrm>
          <a:prstGeom prst="rect">
            <a:avLst/>
          </a:prstGeom>
        </p:spPr>
      </p:pic>
    </p:spTree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310</Words>
  <Application>Microsoft Office PowerPoint</Application>
  <PresentationFormat>사용자 지정</PresentationFormat>
  <Paragraphs>20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굴림</vt:lpstr>
      <vt:lpstr>Arial</vt:lpstr>
      <vt:lpstr>KoPubWorld돋움체 Bold</vt:lpstr>
      <vt:lpstr>맑은 고딕</vt:lpstr>
      <vt:lpstr>Calibri</vt:lpstr>
      <vt:lpstr>Calibri Light</vt:lpstr>
      <vt:lpstr>Office 테마</vt:lpstr>
      <vt:lpstr>슬라이드 1</vt:lpstr>
    </vt:vector>
  </TitlesOfParts>
  <Manager/>
  <Company/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SAMSUNG</cp:lastModifiedBy>
  <cp:revision>50</cp:revision>
  <dcterms:created xsi:type="dcterms:W3CDTF">2020-11-19T05:40:31Z</dcterms:created>
  <dcterms:modified xsi:type="dcterms:W3CDTF">2021-06-06T14:56:45Z</dcterms:modified>
</cp:coreProperties>
</file>

<file path=docProps/thumbnail.jpeg>
</file>